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92" r:id="rId5"/>
    <p:sldId id="312" r:id="rId6"/>
    <p:sldId id="313" r:id="rId7"/>
    <p:sldId id="314" r:id="rId8"/>
    <p:sldId id="316" r:id="rId9"/>
    <p:sldId id="317" r:id="rId10"/>
    <p:sldId id="318" r:id="rId11"/>
    <p:sldId id="319" r:id="rId12"/>
    <p:sldId id="320" r:id="rId13"/>
    <p:sldId id="311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3D2D"/>
    <a:srgbClr val="1B3039"/>
    <a:srgbClr val="446992"/>
    <a:srgbClr val="AEC2D8"/>
    <a:srgbClr val="98432A"/>
    <a:srgbClr val="D84400"/>
    <a:srgbClr val="44678D"/>
    <a:srgbClr val="263E5A"/>
    <a:srgbClr val="D6E0EB"/>
    <a:srgbClr val="728D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C557E5-AAD0-4B41-B6D4-46E23B01F6B8}" v="102" dt="2024-03-03T13:13:52.257"/>
    <p1510:client id="{9B08F1D2-26EB-4606-8CB8-A81AD9B1DC78}" v="43" dt="2024-03-03T17:24:49.4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79" autoAdjust="0"/>
  </p:normalViewPr>
  <p:slideViewPr>
    <p:cSldViewPr snapToGrid="0" showGuides="1">
      <p:cViewPr varScale="1">
        <p:scale>
          <a:sx n="110" d="100"/>
          <a:sy n="110" d="100"/>
        </p:scale>
        <p:origin x="114" y="1080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3/3/2024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0D2594CA-29C5-062F-2EA7-C593B096C62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E04BB896-BA64-B358-A066-15B96D23BC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EFA2818-7747-F326-294F-EEAC9BEF6E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E0F0-B7F9-756A-3EA4-2114B75370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CF20C-6BCC-41A4-8C16-5A346425718D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5161C21F-108C-0F07-CDDD-AFB8DDBF6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07CBA7-2A1E-725E-35DA-D1CFF08EC6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0679C-80C7-4E7D-9614-ABA41C5B2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81593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noProof="0" dirty="0"/>
              <a:t>Click to edit </a:t>
            </a:r>
            <a:r>
              <a:rPr lang="en-US" altLang="zh-CN" noProof="0" dirty="0"/>
              <a:t>Text </a:t>
            </a:r>
            <a:r>
              <a:rPr lang="en-US" noProof="0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2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noProof="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E664B5B-E5B0-B804-DEEF-064F0966AA5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oogle Shape;290;p11">
            <a:extLst>
              <a:ext uri="{FF2B5EF4-FFF2-40B4-BE49-F238E27FC236}">
                <a16:creationId xmlns:a16="http://schemas.microsoft.com/office/drawing/2014/main" id="{C770BDD8-2021-46F6-6A64-90074D6D363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E9797BB7-451C-540D-B09C-36F12ABDCB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D928891D-D6AC-E8A9-D755-49365783101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/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89100AF-F7E0-6615-1BFE-825E85EC3F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74" y="339576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9FEA13EF-904C-3EBA-6D0B-2669733537D6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97849" y="782795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8" name="Picture 2" descr="Databricks white logo transparent PNG - StickPNG">
            <a:extLst>
              <a:ext uri="{FF2B5EF4-FFF2-40B4-BE49-F238E27FC236}">
                <a16:creationId xmlns:a16="http://schemas.microsoft.com/office/drawing/2014/main" id="{68B4CA5E-99B8-4792-0893-CAAB35121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8AFD80A1-AE93-B967-8AC1-4886F0D552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rgbClr val="44678D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5" name="Picture 2" descr="Databricks white logo transparent PNG - StickPNG">
            <a:extLst>
              <a:ext uri="{FF2B5EF4-FFF2-40B4-BE49-F238E27FC236}">
                <a16:creationId xmlns:a16="http://schemas.microsoft.com/office/drawing/2014/main" id="{D94FA1E7-8614-96A9-52FF-BD7DF69973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6939" y="6263743"/>
            <a:ext cx="1877575" cy="29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>
            <a:extLst>
              <a:ext uri="{FF2B5EF4-FFF2-40B4-BE49-F238E27FC236}">
                <a16:creationId xmlns:a16="http://schemas.microsoft.com/office/drawing/2014/main" id="{12BFFCE7-C68B-4904-8795-9589C3F38FD4}"/>
              </a:ext>
            </a:extLst>
          </p:cNvPr>
          <p:cNvSpPr/>
          <p:nvPr userDrawn="1"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 noProof="0" dirty="0"/>
              <a:t>Click icon to add picture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D3E1D489-5DF0-9B0F-5D22-45939547E8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3866" y="308161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1FC584F-8A1C-6BEC-4181-6773FC3F3AB0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4550704" y="12527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F0F6A1B6-36E0-FD1E-AF40-BE73763401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8049" y="260339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144B6ED-89F4-0AC1-6E59-7819143D812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241950" y="180140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solidFill>
              <a:schemeClr val="tx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94440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9F4BAB78-5295-1EF8-4AEE-ECD3A843E17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27" y="529148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1688BCA5-A078-5435-1AB3-1967CBC0A23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8"/>
            <a:ext cx="1455521" cy="830736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A4FE7280-8EBC-270B-BEFA-31226102F4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265192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6B72ADB-BD36-CEDE-3F5D-D6AF2B6F95A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599516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de 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783" y="496647"/>
            <a:ext cx="5257793" cy="114268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>
            <a:cxnSpLocks/>
          </p:cNvCxnSpPr>
          <p:nvPr userDrawn="1"/>
        </p:nvCxnSpPr>
        <p:spPr>
          <a:xfrm>
            <a:off x="1502720" y="2082076"/>
            <a:ext cx="0" cy="2693847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9" y="2082076"/>
            <a:ext cx="4494631" cy="269384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9541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 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8345" y="6189103"/>
            <a:ext cx="4114800" cy="365125"/>
          </a:xfrm>
        </p:spPr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A5C34A85-D7D8-DD15-014F-2B6D332A369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A383025C-B532-9602-9620-4E5C1DF131E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2059" y="5579214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CC2CC70-A5EA-8B7A-7F52-74A9D6F5D0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19" y="274955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2E8778E-BE05-0C0E-D8CE-70FA962A46F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0524" y="5646461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tx2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50EF992-E490-BC95-C269-98756F2BE3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5810597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65022BC3-EDC8-89CF-E263-D3FFABF28C4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269918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1026" name="Picture 2" descr="Databricks white logo transparent PNG - StickPNG">
            <a:extLst>
              <a:ext uri="{FF2B5EF4-FFF2-40B4-BE49-F238E27FC236}">
                <a16:creationId xmlns:a16="http://schemas.microsoft.com/office/drawing/2014/main" id="{92BF8A33-C396-9221-E24E-C00EEA11E4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A6373BA1-0E63-10F3-E83A-5B630788DC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0541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1026" name="Picture 2" descr="Databricks white logo transparent PNG - StickPNG">
            <a:extLst>
              <a:ext uri="{FF2B5EF4-FFF2-40B4-BE49-F238E27FC236}">
                <a16:creationId xmlns:a16="http://schemas.microsoft.com/office/drawing/2014/main" id="{92BF8A33-C396-9221-E24E-C00EEA11E4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A6373BA1-0E63-10F3-E83A-5B630788DC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0541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3744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3" name="Picture 2" descr="Databricks white logo transparent PNG - StickPNG">
            <a:extLst>
              <a:ext uri="{FF2B5EF4-FFF2-40B4-BE49-F238E27FC236}">
                <a16:creationId xmlns:a16="http://schemas.microsoft.com/office/drawing/2014/main" id="{A5C5869A-EAF0-0FCA-411C-F9365AFFD0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45720D5D-6EB3-633A-16B7-FD82EB6DCEC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8079275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 dirty="0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3" name="Picture 2" descr="Databricks white logo transparent PNG - StickPNG">
            <a:extLst>
              <a:ext uri="{FF2B5EF4-FFF2-40B4-BE49-F238E27FC236}">
                <a16:creationId xmlns:a16="http://schemas.microsoft.com/office/drawing/2014/main" id="{A5C5869A-EAF0-0FCA-411C-F9365AFFD0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45720D5D-6EB3-633A-16B7-FD82EB6DCEC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8079275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9890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0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9" r:id="rId2"/>
    <p:sldLayoutId id="2147483652" r:id="rId3"/>
    <p:sldLayoutId id="2147483651" r:id="rId4"/>
    <p:sldLayoutId id="2147483653" r:id="rId5"/>
    <p:sldLayoutId id="2147483654" r:id="rId6"/>
    <p:sldLayoutId id="2147483671" r:id="rId7"/>
    <p:sldLayoutId id="2147483655" r:id="rId8"/>
    <p:sldLayoutId id="2147483670" r:id="rId9"/>
    <p:sldLayoutId id="2147483656" r:id="rId10"/>
    <p:sldLayoutId id="2147483657" r:id="rId11"/>
    <p:sldLayoutId id="2147483658" r:id="rId12"/>
    <p:sldLayoutId id="2147483659" r:id="rId13"/>
    <p:sldLayoutId id="2147483668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DM Sans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dfreephotos.com/business-and-technology/computer-screen-with-code-on-it.jpg.php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</a:t>
            </a:r>
            <a:r>
              <a:rPr lang="en-US" dirty="0" err="1"/>
              <a:t>atabricks</a:t>
            </a:r>
            <a:r>
              <a:rPr lang="en-US" dirty="0"/>
              <a:t> Workshop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597975" y="4126421"/>
            <a:ext cx="2660516" cy="847903"/>
          </a:xfrm>
        </p:spPr>
        <p:txBody>
          <a:bodyPr/>
          <a:lstStyle/>
          <a:p>
            <a:r>
              <a:rPr lang="es-ES" b="0" i="0" dirty="0" err="1">
                <a:effectLst/>
              </a:rPr>
              <a:t>Databricks</a:t>
            </a:r>
            <a:r>
              <a:rPr lang="es-ES" b="0" i="0" dirty="0">
                <a:effectLst/>
              </a:rPr>
              <a:t> </a:t>
            </a:r>
          </a:p>
          <a:p>
            <a:r>
              <a:rPr lang="es-ES" dirty="0"/>
              <a:t>Data Analytics</a:t>
            </a:r>
            <a:endParaRPr lang="en-US" dirty="0"/>
          </a:p>
        </p:txBody>
      </p:sp>
      <p:pic>
        <p:nvPicPr>
          <p:cNvPr id="30" name="Picture placeholder 29" descr="3D code background">
            <a:extLst>
              <a:ext uri="{FF2B5EF4-FFF2-40B4-BE49-F238E27FC236}">
                <a16:creationId xmlns:a16="http://schemas.microsoft.com/office/drawing/2014/main" id="{18C88B4D-F554-49C2-A23C-DFE94D4C835B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3"/>
          <a:srcRect l="23123" r="23123"/>
          <a:stretch/>
        </p:blipFill>
        <p:spPr>
          <a:xfrm>
            <a:off x="6742557" y="821836"/>
            <a:ext cx="4405503" cy="5066346"/>
          </a:xfrm>
        </p:spPr>
      </p:pic>
      <p:pic>
        <p:nvPicPr>
          <p:cNvPr id="12" name="Shape 31">
            <a:extLst>
              <a:ext uri="{FF2B5EF4-FFF2-40B4-BE49-F238E27FC236}">
                <a16:creationId xmlns:a16="http://schemas.microsoft.com/office/drawing/2014/main" id="{A2E096B7-3B4F-355B-58E5-41784AC8B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284315" y="398445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3" name="Shape 33">
            <a:extLst>
              <a:ext uri="{FF2B5EF4-FFF2-40B4-BE49-F238E27FC236}">
                <a16:creationId xmlns:a16="http://schemas.microsoft.com/office/drawing/2014/main" id="{4D81E37E-7366-D88D-83B8-BBA577CA4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97686" y="106446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6EA8D23B-3788-6CC4-76EE-02672E7618A0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4704" r="24704"/>
          <a:stretch>
            <a:fillRect/>
          </a:stretch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A34C703-4D2A-5097-5D80-823AD69CD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6580059" cy="1325563"/>
          </a:xfrm>
        </p:spPr>
        <p:txBody>
          <a:bodyPr/>
          <a:lstStyle/>
          <a:p>
            <a:r>
              <a:rPr lang="es-ES" dirty="0" err="1"/>
              <a:t>Lab</a:t>
            </a:r>
            <a:r>
              <a:rPr lang="es-ES" dirty="0"/>
              <a:t> 3: </a:t>
            </a:r>
            <a:br>
              <a:rPr lang="es-ES" dirty="0"/>
            </a:br>
            <a:r>
              <a:rPr lang="es-ES" b="1" dirty="0" err="1"/>
              <a:t>Databricks</a:t>
            </a:r>
            <a:r>
              <a:rPr lang="es-ES" b="1" dirty="0"/>
              <a:t> Data Analytics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516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– Data Analytics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1955075" y="1622510"/>
            <a:ext cx="7458891" cy="4155757"/>
          </a:xfrm>
        </p:spPr>
        <p:txBody>
          <a:bodyPr/>
          <a:lstStyle/>
          <a:p>
            <a:pPr marL="0" indent="0">
              <a:buNone/>
            </a:pPr>
            <a:r>
              <a:rPr lang="es-ES" dirty="0" err="1"/>
              <a:t>Databricks</a:t>
            </a:r>
            <a:r>
              <a:rPr lang="es-ES" dirty="0"/>
              <a:t> ofrece un ecosistema unificado para el análisis de datos, permitiendo a los usuarios consultar datos </a:t>
            </a:r>
            <a:r>
              <a:rPr lang="es-ES" dirty="0" err="1"/>
              <a:t>ingestados</a:t>
            </a:r>
            <a:r>
              <a:rPr lang="es-ES" dirty="0"/>
              <a:t> a través de SQL y una interfaz gráfica intuitiva. </a:t>
            </a:r>
          </a:p>
          <a:p>
            <a:pPr marL="0" indent="0">
              <a:buNone/>
            </a:pPr>
            <a:r>
              <a:rPr lang="es-ES" dirty="0"/>
              <a:t>La plataforma combina la facilidad de SQL con las herramientas avanzadas de análisis para un procesamiento de datos eficaz, habilitando desde la exploración de datos hasta la creación de </a:t>
            </a:r>
            <a:r>
              <a:rPr lang="es-ES" dirty="0" err="1"/>
              <a:t>Dashboards</a:t>
            </a:r>
            <a:r>
              <a:rPr lang="es-ES" dirty="0"/>
              <a:t> y Alertas.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AA7096C-0BB4-2872-A831-D10F28C73C74}"/>
              </a:ext>
            </a:extLst>
          </p:cNvPr>
          <p:cNvGrpSpPr/>
          <p:nvPr/>
        </p:nvGrpSpPr>
        <p:grpSpPr>
          <a:xfrm>
            <a:off x="587829" y="1528168"/>
            <a:ext cx="1169657" cy="4344440"/>
            <a:chOff x="9123874" y="1509298"/>
            <a:chExt cx="1169657" cy="434444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BB98466-3A5F-7CDC-505D-246138799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23874" y="1509298"/>
              <a:ext cx="1169657" cy="434444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20D0CBE-22CC-2AAE-AE03-F14F22001E89}"/>
                </a:ext>
              </a:extLst>
            </p:cNvPr>
            <p:cNvSpPr/>
            <p:nvPr/>
          </p:nvSpPr>
          <p:spPr>
            <a:xfrm>
              <a:off x="9123874" y="2751909"/>
              <a:ext cx="1169657" cy="127145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81113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Consulta de Datos con SQL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674916" y="1448338"/>
            <a:ext cx="4245427" cy="4155757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Utilizando SQL en </a:t>
            </a:r>
            <a:r>
              <a:rPr lang="es-ES" dirty="0" err="1"/>
              <a:t>Databricks</a:t>
            </a:r>
            <a:r>
              <a:rPr lang="es-ES" dirty="0"/>
              <a:t>, los usuarios pueden ejecutar consultas sobre los datos </a:t>
            </a:r>
            <a:r>
              <a:rPr lang="es-ES" dirty="0" err="1"/>
              <a:t>ingesados</a:t>
            </a:r>
            <a:r>
              <a:rPr lang="es-ES" dirty="0"/>
              <a:t> de manera eficiente. </a:t>
            </a:r>
          </a:p>
          <a:p>
            <a:pPr marL="0" indent="0">
              <a:buNone/>
            </a:pPr>
            <a:r>
              <a:rPr lang="es-ES" dirty="0"/>
              <a:t>La sección 'SQL Editor' dentro del menú de opciones permite escribir y ejecutar consultas SQL directamente, facilitando la manipulación y análisis de grandes volúmenes de datos.</a:t>
            </a:r>
          </a:p>
          <a:p>
            <a:pPr marL="0" indent="0">
              <a:buNone/>
            </a:pPr>
            <a:r>
              <a:rPr lang="es-ES" dirty="0"/>
              <a:t>Para consultas que se repitan con frecuencia podemos guardarlas para </a:t>
            </a:r>
            <a:r>
              <a:rPr lang="es-ES" dirty="0" err="1"/>
              <a:t>recuperlas</a:t>
            </a:r>
            <a:r>
              <a:rPr lang="es-ES" dirty="0"/>
              <a:t> posteriormente a través de la opción “</a:t>
            </a:r>
            <a:r>
              <a:rPr lang="es-ES" dirty="0" err="1"/>
              <a:t>Queries</a:t>
            </a:r>
            <a:r>
              <a:rPr lang="es-ES" dirty="0"/>
              <a:t>”</a:t>
            </a:r>
            <a:endParaRPr lang="en-US" dirty="0"/>
          </a:p>
        </p:txBody>
      </p:sp>
      <p:pic>
        <p:nvPicPr>
          <p:cNvPr id="1026" name="Picture 2" descr="Write queries and explore data in the SQL Editor | Databricks on AWS">
            <a:extLst>
              <a:ext uri="{FF2B5EF4-FFF2-40B4-BE49-F238E27FC236}">
                <a16:creationId xmlns:a16="http://schemas.microsoft.com/office/drawing/2014/main" id="{530FD72E-51AF-BD8A-659A-DE03224C36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9849" y="1394104"/>
            <a:ext cx="6304321" cy="4568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4530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SQL </a:t>
            </a:r>
            <a:r>
              <a:rPr lang="es-ES" dirty="0" err="1"/>
              <a:t>Warehouses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674916" y="1448338"/>
            <a:ext cx="10350135" cy="4155757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Los SQL </a:t>
            </a:r>
            <a:r>
              <a:rPr lang="es-ES" dirty="0" err="1"/>
              <a:t>Warehouses</a:t>
            </a:r>
            <a:r>
              <a:rPr lang="es-ES" dirty="0"/>
              <a:t> representan una evolución en la gestión y análisis de datos en la nube. </a:t>
            </a:r>
          </a:p>
          <a:p>
            <a:pPr marL="0" indent="0">
              <a:buNone/>
            </a:pPr>
            <a:r>
              <a:rPr lang="es-ES" dirty="0"/>
              <a:t>Diseñados específicamente para consultas SQL de alto rendimiento, estos </a:t>
            </a:r>
            <a:r>
              <a:rPr lang="es-ES" dirty="0" err="1"/>
              <a:t>clusters</a:t>
            </a:r>
            <a:r>
              <a:rPr lang="es-ES" dirty="0"/>
              <a:t> están optimizados para cargar, transformar y analizar grandes volúmenes de datos con una eficiencia excepcional</a:t>
            </a:r>
          </a:p>
          <a:p>
            <a:pPr marL="0" indent="0">
              <a:buNone/>
            </a:pPr>
            <a:r>
              <a:rPr lang="es-ES" dirty="0"/>
              <a:t>Se diferencian de los </a:t>
            </a:r>
            <a:r>
              <a:rPr lang="es-ES" dirty="0" err="1"/>
              <a:t>clusters</a:t>
            </a:r>
            <a:r>
              <a:rPr lang="es-ES" dirty="0"/>
              <a:t> de procesamiento de datos en las siguientes características:</a:t>
            </a:r>
          </a:p>
          <a:p>
            <a:r>
              <a:rPr lang="es-ES" b="1" dirty="0"/>
              <a:t>Optimización para Consultas SQL</a:t>
            </a:r>
            <a:r>
              <a:rPr lang="es-ES" dirty="0"/>
              <a:t>: Mediante una cola de ejecución en paralelo y </a:t>
            </a:r>
            <a:r>
              <a:rPr lang="es-ES" dirty="0" err="1"/>
              <a:t>Photon</a:t>
            </a:r>
            <a:r>
              <a:rPr lang="es-ES" dirty="0"/>
              <a:t> por defecto habilitado para la ejecución de consultas</a:t>
            </a:r>
          </a:p>
          <a:p>
            <a:r>
              <a:rPr lang="es-ES" b="1" dirty="0"/>
              <a:t>Escalabilidad Automática</a:t>
            </a:r>
            <a:r>
              <a:rPr lang="es-ES" dirty="0"/>
              <a:t>: Escalado automático para ajustarse a la carga de trabajo</a:t>
            </a:r>
          </a:p>
          <a:p>
            <a:r>
              <a:rPr lang="es-ES" b="1" dirty="0"/>
              <a:t>Gestión de Costes</a:t>
            </a:r>
            <a:r>
              <a:rPr lang="es-ES" dirty="0"/>
              <a:t>: Más predecible basado en el rendimiento de las consultas.</a:t>
            </a:r>
          </a:p>
          <a:p>
            <a:r>
              <a:rPr lang="es-ES" b="1" dirty="0"/>
              <a:t>Experiencia de Usuario y Herramientas de BI</a:t>
            </a:r>
            <a:r>
              <a:rPr lang="es-ES" dirty="0"/>
              <a:t>: Están diseñados para ser integrados con herramientas de BI. Con los </a:t>
            </a:r>
            <a:r>
              <a:rPr lang="es-ES" dirty="0" err="1"/>
              <a:t>clusters</a:t>
            </a:r>
            <a:r>
              <a:rPr lang="es-ES" dirty="0"/>
              <a:t> normales, la experiencia no es tan directa ni optimizada como con SQL </a:t>
            </a:r>
            <a:r>
              <a:rPr lang="es-ES" dirty="0" err="1"/>
              <a:t>Warehouses</a:t>
            </a:r>
            <a:endParaRPr lang="es-E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394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SQL </a:t>
            </a:r>
            <a:r>
              <a:rPr lang="es-ES" dirty="0" err="1"/>
              <a:t>Warehouses</a:t>
            </a:r>
            <a:r>
              <a:rPr lang="es-ES" dirty="0"/>
              <a:t> en Azure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674917" y="1448339"/>
            <a:ext cx="5020490" cy="3106042"/>
          </a:xfrm>
        </p:spPr>
        <p:txBody>
          <a:bodyPr/>
          <a:lstStyle/>
          <a:p>
            <a:pPr marL="0" indent="0">
              <a:buNone/>
            </a:pPr>
            <a:r>
              <a:rPr lang="es-ES" dirty="0" err="1"/>
              <a:t>Databricks</a:t>
            </a:r>
            <a:r>
              <a:rPr lang="es-ES" dirty="0"/>
              <a:t> ofrece una variedad de tamaños de </a:t>
            </a:r>
            <a:r>
              <a:rPr lang="es-ES" dirty="0" err="1"/>
              <a:t>clusters</a:t>
            </a:r>
            <a:r>
              <a:rPr lang="es-ES" dirty="0"/>
              <a:t>, desde pequeños para tareas ligeras de desarrollo hasta grandes para el procesamiento de datos a escala de </a:t>
            </a:r>
            <a:r>
              <a:rPr lang="es-ES" dirty="0" err="1"/>
              <a:t>petabytes</a:t>
            </a:r>
            <a:r>
              <a:rPr lang="es-ES" dirty="0"/>
              <a:t>. </a:t>
            </a:r>
          </a:p>
          <a:p>
            <a:pPr marL="0" indent="0">
              <a:buNone/>
            </a:pPr>
            <a:r>
              <a:rPr lang="es-ES" dirty="0"/>
              <a:t>Esto permite a los usuarios escalar sus recursos según las necesidades específicas de cada proyecto.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54FD44-A039-9583-6323-ADC2D1DE6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2715" y="1448339"/>
            <a:ext cx="5876296" cy="310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899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Creación de </a:t>
            </a:r>
            <a:r>
              <a:rPr lang="es-ES" dirty="0" err="1"/>
              <a:t>Dashboards</a:t>
            </a:r>
            <a:r>
              <a:rPr lang="es-ES" dirty="0"/>
              <a:t> y Visualizaciones Interactivas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706484" y="1622510"/>
            <a:ext cx="5020490" cy="3106042"/>
          </a:xfrm>
        </p:spPr>
        <p:txBody>
          <a:bodyPr/>
          <a:lstStyle/>
          <a:p>
            <a:pPr marL="0" indent="0">
              <a:buNone/>
            </a:pPr>
            <a:r>
              <a:rPr lang="es-ES" dirty="0" err="1"/>
              <a:t>Databricks</a:t>
            </a:r>
            <a:r>
              <a:rPr lang="es-ES" dirty="0"/>
              <a:t> facilita la creación de </a:t>
            </a:r>
            <a:r>
              <a:rPr lang="es-ES" dirty="0" err="1"/>
              <a:t>dashboards</a:t>
            </a:r>
            <a:r>
              <a:rPr lang="es-ES" dirty="0"/>
              <a:t> y visualizaciones interactivas, permitiendo a los usuarios transformar sus datos en </a:t>
            </a:r>
            <a:r>
              <a:rPr lang="es-ES" dirty="0" err="1"/>
              <a:t>insights</a:t>
            </a:r>
            <a:r>
              <a:rPr lang="es-ES" dirty="0"/>
              <a:t> accionables. </a:t>
            </a:r>
          </a:p>
          <a:p>
            <a:pPr marL="0" indent="0">
              <a:buNone/>
            </a:pPr>
            <a:r>
              <a:rPr lang="es-ES" dirty="0"/>
              <a:t>La plataforma soporta una amplia gama de gráficos y visualizaciones personalizables.</a:t>
            </a:r>
          </a:p>
          <a:p>
            <a:pPr marL="0" indent="0">
              <a:buNone/>
            </a:pPr>
            <a:r>
              <a:rPr lang="es-ES" dirty="0"/>
              <a:t>Permite compartir los resultados de manera efectiva con </a:t>
            </a:r>
            <a:r>
              <a:rPr lang="es-ES" dirty="0" err="1"/>
              <a:t>stakeholders</a:t>
            </a:r>
            <a:r>
              <a:rPr lang="es-ES" dirty="0"/>
              <a:t>, potenciando la toma de decisiones basada en datos</a:t>
            </a:r>
            <a:endParaRPr lang="en-US" dirty="0"/>
          </a:p>
        </p:txBody>
      </p:sp>
      <p:pic>
        <p:nvPicPr>
          <p:cNvPr id="2050" name="Picture 2" descr="Tutorial: Use sample dashboards in Databricks SQL | Databricks on Google  Cloud">
            <a:extLst>
              <a:ext uri="{FF2B5EF4-FFF2-40B4-BE49-F238E27FC236}">
                <a16:creationId xmlns:a16="http://schemas.microsoft.com/office/drawing/2014/main" id="{8FFDB363-8311-57FD-2FDC-AE32B2868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629" y="1325664"/>
            <a:ext cx="5527721" cy="4713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6249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Query</a:t>
            </a:r>
            <a:r>
              <a:rPr lang="es-ES" dirty="0"/>
              <a:t> </a:t>
            </a:r>
            <a:r>
              <a:rPr lang="es-ES" dirty="0" err="1"/>
              <a:t>History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706484" y="1622510"/>
            <a:ext cx="5020490" cy="3106042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El </a:t>
            </a:r>
            <a:r>
              <a:rPr lang="es-ES" dirty="0" err="1"/>
              <a:t>Query</a:t>
            </a:r>
            <a:r>
              <a:rPr lang="es-ES" dirty="0"/>
              <a:t> </a:t>
            </a:r>
            <a:r>
              <a:rPr lang="es-ES" dirty="0" err="1"/>
              <a:t>History</a:t>
            </a:r>
            <a:r>
              <a:rPr lang="es-ES" dirty="0"/>
              <a:t> es una herramienta vital en </a:t>
            </a:r>
            <a:r>
              <a:rPr lang="es-ES" dirty="0" err="1"/>
              <a:t>Databricks</a:t>
            </a:r>
            <a:r>
              <a:rPr lang="es-ES" dirty="0"/>
              <a:t>, ya que permite a los usuarios rastrear y analizar el rendimiento de sus consultas SQL. </a:t>
            </a:r>
          </a:p>
          <a:p>
            <a:pPr marL="0" indent="0">
              <a:buNone/>
            </a:pPr>
            <a:r>
              <a:rPr lang="es-ES" dirty="0"/>
              <a:t>Esto no solo ayuda en la optimización de consultas sino también en la auditoría y el cumplimiento de políticas de gobernanza de datos.</a:t>
            </a: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050167B-07AC-C552-4D3A-0EA6A9E41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6974" y="1645100"/>
            <a:ext cx="6019009" cy="3567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6742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Query</a:t>
            </a:r>
            <a:r>
              <a:rPr lang="es-ES" dirty="0"/>
              <a:t> </a:t>
            </a:r>
            <a:r>
              <a:rPr lang="es-ES" dirty="0" err="1"/>
              <a:t>History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706484" y="1622510"/>
            <a:ext cx="5020490" cy="3106042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El </a:t>
            </a:r>
            <a:r>
              <a:rPr lang="es-ES" dirty="0" err="1"/>
              <a:t>Query</a:t>
            </a:r>
            <a:r>
              <a:rPr lang="es-ES" dirty="0"/>
              <a:t> </a:t>
            </a:r>
            <a:r>
              <a:rPr lang="es-ES" dirty="0" err="1"/>
              <a:t>History</a:t>
            </a:r>
            <a:r>
              <a:rPr lang="es-ES" dirty="0"/>
              <a:t> es una herramienta vital en </a:t>
            </a:r>
            <a:r>
              <a:rPr lang="es-ES" dirty="0" err="1"/>
              <a:t>Databricks</a:t>
            </a:r>
            <a:r>
              <a:rPr lang="es-ES" dirty="0"/>
              <a:t>, ya que permite a los usuarios rastrear y analizar el rendimiento de sus consultas SQL. </a:t>
            </a:r>
          </a:p>
          <a:p>
            <a:pPr marL="0" indent="0">
              <a:buNone/>
            </a:pPr>
            <a:r>
              <a:rPr lang="es-ES" dirty="0"/>
              <a:t>Esto no solo ayuda en la optimización de consultas sino también en la auditoría y el cumplimiento de políticas de gobernanza de datos.</a:t>
            </a:r>
            <a:endParaRPr lang="en-US" dirty="0"/>
          </a:p>
        </p:txBody>
      </p:sp>
      <p:pic>
        <p:nvPicPr>
          <p:cNvPr id="4098" name="Picture 2" descr="Databricks SQL Query Profile of a TPC-H query (graph view).">
            <a:extLst>
              <a:ext uri="{FF2B5EF4-FFF2-40B4-BE49-F238E27FC236}">
                <a16:creationId xmlns:a16="http://schemas.microsoft.com/office/drawing/2014/main" id="{0FA467A0-3C3B-7AC2-79E9-B8D2B61209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2815" y="1393371"/>
            <a:ext cx="4740614" cy="4315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1144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Integración con Herramientas Externas de BI y Visualización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706484" y="1622510"/>
            <a:ext cx="5020490" cy="3106042"/>
          </a:xfrm>
        </p:spPr>
        <p:txBody>
          <a:bodyPr/>
          <a:lstStyle/>
          <a:p>
            <a:pPr marL="0" indent="0">
              <a:buNone/>
            </a:pPr>
            <a:r>
              <a:rPr lang="es-ES" dirty="0" err="1"/>
              <a:t>Databricks</a:t>
            </a:r>
            <a:r>
              <a:rPr lang="es-ES" dirty="0"/>
              <a:t> se integra a la perfección con herramientas externas de BI y visualización como </a:t>
            </a:r>
            <a:r>
              <a:rPr lang="es-ES" dirty="0" err="1"/>
              <a:t>Tableau</a:t>
            </a:r>
            <a:r>
              <a:rPr lang="es-ES" dirty="0"/>
              <a:t>, </a:t>
            </a:r>
            <a:r>
              <a:rPr lang="es-ES" dirty="0" err="1"/>
              <a:t>Power</a:t>
            </a:r>
            <a:r>
              <a:rPr lang="es-ES" dirty="0"/>
              <a:t> BI y </a:t>
            </a:r>
            <a:r>
              <a:rPr lang="es-ES" dirty="0" err="1"/>
              <a:t>Looker</a:t>
            </a:r>
            <a:r>
              <a:rPr lang="es-ES" dirty="0"/>
              <a:t>, ampliando las capacidades de análisis y reporte de los usuarios.</a:t>
            </a:r>
          </a:p>
          <a:p>
            <a:pPr marL="0" indent="0">
              <a:buNone/>
            </a:pPr>
            <a:r>
              <a:rPr lang="es-ES" dirty="0"/>
              <a:t>Esta integración permite a las organizaciones aprovechar sus inversiones existentes en herramientas de BI, facilitando la visualización avanzada de datos y la creación de </a:t>
            </a:r>
            <a:r>
              <a:rPr lang="es-ES" dirty="0" err="1"/>
              <a:t>dashboards</a:t>
            </a:r>
            <a:r>
              <a:rPr lang="es-ES" dirty="0"/>
              <a:t> interactivos</a:t>
            </a:r>
            <a:endParaRPr lang="en-US" dirty="0"/>
          </a:p>
        </p:txBody>
      </p:sp>
      <p:pic>
        <p:nvPicPr>
          <p:cNvPr id="5122" name="Picture 2" descr="Power BI, la solución de inteligencia empresarial de Microsoft">
            <a:extLst>
              <a:ext uri="{FF2B5EF4-FFF2-40B4-BE49-F238E27FC236}">
                <a16:creationId xmlns:a16="http://schemas.microsoft.com/office/drawing/2014/main" id="{FB138694-2806-AE43-2559-56A4081A69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629" y="1765381"/>
            <a:ext cx="2930651" cy="1260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Tableau - CRONUTS.DIGITAL">
            <a:extLst>
              <a:ext uri="{FF2B5EF4-FFF2-40B4-BE49-F238E27FC236}">
                <a16:creationId xmlns:a16="http://schemas.microsoft.com/office/drawing/2014/main" id="{C5514451-959D-1976-2616-DFC03CCFA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8474" y="1622509"/>
            <a:ext cx="1545771" cy="1545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Looker by Google Cloud Logo PNG vector in SVG, PDF, AI, CDR format">
            <a:extLst>
              <a:ext uri="{FF2B5EF4-FFF2-40B4-BE49-F238E27FC236}">
                <a16:creationId xmlns:a16="http://schemas.microsoft.com/office/drawing/2014/main" id="{B08223EA-6ADC-81F7-8098-7F0FA8BDE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1283" y="3429000"/>
            <a:ext cx="2492962" cy="1871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793356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Dark Presentation_win32_v2" id="{93B44BEE-AA18-4720-B555-E5F46C5F93FC}" vid="{88E458CA-BB4B-4D24-B4FE-119ECB54A9B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9F36DE1-460F-498E-9896-E5606CD5864B}">
  <we:reference id="22ff87a5-132f-4d52-9e97-94d888e4dd91" version="3.6.0.0" store="EXCatalog" storeType="EXCatalog"/>
  <we:alternateReferences>
    <we:reference id="WA104380050" version="3.6.0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E77570E-71D6-4005-B631-1B00A1197B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8DB3C62-858A-4A01-AFEF-21E0BB8CE26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B0009351-EDD4-484E-ACD6-D50CCB13763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571</Words>
  <Application>Microsoft Office PowerPoint</Application>
  <PresentationFormat>Widescreen</PresentationFormat>
  <Paragraphs>36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等线</vt:lpstr>
      <vt:lpstr>Abadi</vt:lpstr>
      <vt:lpstr>Arial</vt:lpstr>
      <vt:lpstr>Calibri</vt:lpstr>
      <vt:lpstr>DM Sans</vt:lpstr>
      <vt:lpstr>Posterama Text SemiBold</vt:lpstr>
      <vt:lpstr>Custom</vt:lpstr>
      <vt:lpstr>Databricks Workshop</vt:lpstr>
      <vt:lpstr>Databricks – Data Analytics</vt:lpstr>
      <vt:lpstr>Consulta de Datos con SQL</vt:lpstr>
      <vt:lpstr>SQL Warehouses</vt:lpstr>
      <vt:lpstr>SQL Warehouses en Azure</vt:lpstr>
      <vt:lpstr>Creación de Dashboards y Visualizaciones Interactivas</vt:lpstr>
      <vt:lpstr>Query History</vt:lpstr>
      <vt:lpstr>Query History</vt:lpstr>
      <vt:lpstr>Integración con Herramientas Externas de BI y Visualización</vt:lpstr>
      <vt:lpstr>Lab 3:  Databricks Data Analytics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2023-09-14T05:46:04Z</dcterms:created>
  <dcterms:modified xsi:type="dcterms:W3CDTF">2024-03-03T17:26:35Z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MSIP_Label_61354688-28ff-43f9-ae7a-258f2522a8ce_Enabled">
    <vt:lpwstr>true</vt:lpwstr>
  </property>
  <property fmtid="{D5CDD505-2E9C-101B-9397-08002B2CF9AE}" pid="5" name="MSIP_Label_61354688-28ff-43f9-ae7a-258f2522a8ce_SetDate">
    <vt:lpwstr>2024-02-04T18:39:23Z</vt:lpwstr>
  </property>
  <property fmtid="{D5CDD505-2E9C-101B-9397-08002B2CF9AE}" pid="6" name="MSIP_Label_61354688-28ff-43f9-ae7a-258f2522a8ce_Method">
    <vt:lpwstr>Privileged</vt:lpwstr>
  </property>
  <property fmtid="{D5CDD505-2E9C-101B-9397-08002B2CF9AE}" pid="7" name="MSIP_Label_61354688-28ff-43f9-ae7a-258f2522a8ce_Name">
    <vt:lpwstr>61354688-28ff-43f9-ae7a-258f2522a8ce</vt:lpwstr>
  </property>
  <property fmtid="{D5CDD505-2E9C-101B-9397-08002B2CF9AE}" pid="8" name="MSIP_Label_61354688-28ff-43f9-ae7a-258f2522a8ce_SiteId">
    <vt:lpwstr>46e04f2b-093e-4ad0-a99f-0331aa506e12</vt:lpwstr>
  </property>
  <property fmtid="{D5CDD505-2E9C-101B-9397-08002B2CF9AE}" pid="9" name="MSIP_Label_61354688-28ff-43f9-ae7a-258f2522a8ce_ActionId">
    <vt:lpwstr>f40ae3b5-f528-4546-82f8-f3558c0d2b61</vt:lpwstr>
  </property>
  <property fmtid="{D5CDD505-2E9C-101B-9397-08002B2CF9AE}" pid="10" name="MSIP_Label_61354688-28ff-43f9-ae7a-258f2522a8ce_ContentBits">
    <vt:lpwstr>2</vt:lpwstr>
  </property>
  <property fmtid="{D5CDD505-2E9C-101B-9397-08002B2CF9AE}" pid="11" name="ClassificationContentMarkingFooterLocations">
    <vt:lpwstr>Custom:3</vt:lpwstr>
  </property>
  <property fmtid="{D5CDD505-2E9C-101B-9397-08002B2CF9AE}" pid="12" name="ClassificationContentMarkingFooterText">
    <vt:lpwstr>Sensitivity: C1 Public</vt:lpwstr>
  </property>
</Properties>
</file>

<file path=docProps/thumbnail.jpeg>
</file>